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0" roundtripDataSignature="AMtx7mgGNxaIKFONoA3AFfw5VdAK71U+O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0D0810E-4FC9-4D9B-9332-61949CE50516}">
  <a:tblStyle styleId="{10D0810E-4FC9-4D9B-9332-61949CE50516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1E4DA386-578F-4371-B8E9-9113FEE6F1A1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 b="off" i="off"/>
      <a:tcStyle>
        <a:tcBdr/>
        <a:fill>
          <a:solidFill>
            <a:srgbClr val="D0DEEF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D0DEEF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C8C10EFA-5DD0-47EC-ACED-21253E489F2C}" styleName="Table_2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8A76B7B7-66E0-4B2D-882A-4BCFB3AD87F2}" styleName="Table_3">
    <a:wholeTbl>
      <a:tcTxStyle b="off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F6FC"/>
          </a:solidFill>
        </a:fill>
      </a:tcStyle>
    </a:wholeTbl>
    <a:band1H>
      <a:tcTxStyle b="off" i="off"/>
      <a:tcStyle>
        <a:tcBdr/>
        <a:fill>
          <a:solidFill>
            <a:srgbClr val="D1ECF9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D1ECF9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/>
        <a:fill>
          <a:solidFill>
            <a:srgbClr val="5FCBEF"/>
          </a:solidFill>
        </a:fill>
      </a:tcStyle>
    </a:lastCol>
    <a:firstCol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/>
        <a:fill>
          <a:solidFill>
            <a:srgbClr val="5FCBEF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5FCBEF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5FCBEF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g245ad1ebe7a_0_1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9" name="Google Shape;39;g245ad1ebe7a_0_1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2486fad1d9b_0_52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" name="Google Shape;104;g2486fad1d9b_0_5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26a4c3b9ec7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1" name="Google Shape;111;g26a4c3b9ec7_0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2486fad1d9b_0_4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17" name="Google Shape;117;g2486fad1d9b_0_4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2486fad1d9b_0_4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24" name="Google Shape;124;g2486fad1d9b_0_4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26a4c3b9ec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1" name="Google Shape;131;g26a4c3b9ec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g282d0d150c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5" name="Google Shape;45;g282d0d150c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g2486fad1d9b_0_9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1" name="Google Shape;51;g2486fad1d9b_0_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486fad1d9b_0_34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0" name="Google Shape;60;g2486fad1d9b_0_3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2486fad1d9b_0_35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67" name="Google Shape;67;g2486fad1d9b_0_3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2486fad1d9b_0_35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3" name="Google Shape;73;g2486fad1d9b_0_3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2c6108247c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9" name="Google Shape;79;g2c6108247c4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" name="Google Shape;80;g2c6108247c4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c6108247c4_0_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8" name="Google Shape;88;g2c6108247c4_0_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c6108247c4_0_1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g2c6108247c4_0_1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1">
  <p:cSld name="CUSTOM_2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g245ad1ebe7a_0_117"/>
          <p:cNvSpPr txBox="1">
            <a:spLocks noGrp="1"/>
          </p:cNvSpPr>
          <p:nvPr>
            <p:ph type="title"/>
          </p:nvPr>
        </p:nvSpPr>
        <p:spPr>
          <a:xfrm>
            <a:off x="660450" y="1246862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" name="Google Shape;12;g245ad1ebe7a_0_117"/>
          <p:cNvSpPr txBox="1">
            <a:spLocks noGrp="1"/>
          </p:cNvSpPr>
          <p:nvPr>
            <p:ph type="body" idx="1"/>
          </p:nvPr>
        </p:nvSpPr>
        <p:spPr>
          <a:xfrm>
            <a:off x="1103575" y="2706425"/>
            <a:ext cx="5373300" cy="31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marL="2743200" lvl="5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marL="3200400" lvl="6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marL="365760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marL="4114800" lvl="8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>
            <a:endParaRPr/>
          </a:p>
        </p:txBody>
      </p:sp>
      <p:sp>
        <p:nvSpPr>
          <p:cNvPr id="13" name="Google Shape;13;g245ad1ebe7a_0_117"/>
          <p:cNvSpPr txBox="1">
            <a:spLocks noGrp="1"/>
          </p:cNvSpPr>
          <p:nvPr>
            <p:ph type="body" idx="2"/>
          </p:nvPr>
        </p:nvSpPr>
        <p:spPr>
          <a:xfrm>
            <a:off x="6792300" y="2706425"/>
            <a:ext cx="4887300" cy="31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marL="2743200" lvl="5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marL="3200400" lvl="6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marL="365760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marL="4114800" lvl="8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g245ad1ebe7a_0_36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g245ad1ebe7a_0_36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7" name="Google Shape;17;g245ad1ebe7a_0_36"/>
          <p:cNvSpPr txBox="1">
            <a:spLocks noGrp="1"/>
          </p:cNvSpPr>
          <p:nvPr>
            <p:ph type="body" idx="1"/>
          </p:nvPr>
        </p:nvSpPr>
        <p:spPr>
          <a:xfrm>
            <a:off x="762000" y="1589700"/>
            <a:ext cx="10707300" cy="41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marL="914400" lvl="1" indent="-342900" algn="l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30200" algn="l">
              <a:lnSpc>
                <a:spcPct val="115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15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048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marL="2743200" lvl="5" indent="-3048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marL="3200400" lvl="6" indent="-3048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marL="3657600" lvl="7" indent="-3048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marL="4114800" lvl="8" indent="-3048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g2486fad1d9b_0_5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g2486fad1d9b_0_5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" name="Google Shape;21;g2486fad1d9b_0_5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" name="Google Shape;22;g2486fad1d9b_0_5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3">
  <p:cSld name="CUSTOM_4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g2486fad1d9b_0_566"/>
          <p:cNvSpPr txBox="1">
            <a:spLocks noGrp="1"/>
          </p:cNvSpPr>
          <p:nvPr>
            <p:ph type="title"/>
          </p:nvPr>
        </p:nvSpPr>
        <p:spPr>
          <a:xfrm>
            <a:off x="711200" y="274637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g2486fad1d9b_0_566"/>
          <p:cNvSpPr txBox="1">
            <a:spLocks noGrp="1"/>
          </p:cNvSpPr>
          <p:nvPr>
            <p:ph type="subTitle" idx="1"/>
          </p:nvPr>
        </p:nvSpPr>
        <p:spPr>
          <a:xfrm>
            <a:off x="707000" y="127970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/>
            </a:lvl3pPr>
            <a:lvl4pPr lvl="3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g2486fad1d9b_0_566"/>
          <p:cNvSpPr txBox="1">
            <a:spLocks noGrp="1"/>
          </p:cNvSpPr>
          <p:nvPr>
            <p:ph type="subTitle" idx="2"/>
          </p:nvPr>
        </p:nvSpPr>
        <p:spPr>
          <a:xfrm>
            <a:off x="6216975" y="127970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/>
            </a:lvl3pPr>
            <a:lvl4pPr lvl="3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g2486fad1d9b_0_566"/>
          <p:cNvSpPr txBox="1">
            <a:spLocks noGrp="1"/>
          </p:cNvSpPr>
          <p:nvPr>
            <p:ph type="body" idx="3"/>
          </p:nvPr>
        </p:nvSpPr>
        <p:spPr>
          <a:xfrm>
            <a:off x="711200" y="1885350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marL="2743200" lvl="5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marL="3200400" lvl="6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marL="365760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marL="4114800" lvl="8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>
            <a:endParaRPr/>
          </a:p>
        </p:txBody>
      </p:sp>
      <p:sp>
        <p:nvSpPr>
          <p:cNvPr id="28" name="Google Shape;28;g2486fad1d9b_0_566"/>
          <p:cNvSpPr txBox="1">
            <a:spLocks noGrp="1"/>
          </p:cNvSpPr>
          <p:nvPr>
            <p:ph type="body" idx="4"/>
          </p:nvPr>
        </p:nvSpPr>
        <p:spPr>
          <a:xfrm>
            <a:off x="6295525" y="1885350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marL="2743200" lvl="5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marL="3200400" lvl="6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marL="365760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marL="4114800" lvl="8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trospective">
  <p:cSld name="CUSTOM_3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g2486fad1d9b_0_540"/>
          <p:cNvSpPr txBox="1">
            <a:spLocks noGrp="1"/>
          </p:cNvSpPr>
          <p:nvPr>
            <p:ph type="title"/>
          </p:nvPr>
        </p:nvSpPr>
        <p:spPr>
          <a:xfrm>
            <a:off x="711200" y="274637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g2486fad1d9b_0_540"/>
          <p:cNvSpPr txBox="1">
            <a:spLocks noGrp="1"/>
          </p:cNvSpPr>
          <p:nvPr>
            <p:ph type="body" idx="1"/>
          </p:nvPr>
        </p:nvSpPr>
        <p:spPr>
          <a:xfrm>
            <a:off x="848400" y="2248400"/>
            <a:ext cx="5656200" cy="36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marL="2743200" lvl="5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marL="3200400" lvl="6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marL="365760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marL="4114800" lvl="8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2">
  <p:cSld name="CUSTOM_1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g245ad1ebe7a_0_42"/>
          <p:cNvSpPr txBox="1">
            <a:spLocks noGrp="1"/>
          </p:cNvSpPr>
          <p:nvPr>
            <p:ph type="title"/>
          </p:nvPr>
        </p:nvSpPr>
        <p:spPr>
          <a:xfrm>
            <a:off x="1051025" y="315300"/>
            <a:ext cx="9288600" cy="11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layout with centered title and subtitle placeholders" type="title">
  <p:cSld name="TITLE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g245ad1ebe7a_0_24"/>
          <p:cNvSpPr txBox="1">
            <a:spLocks noGrp="1"/>
          </p:cNvSpPr>
          <p:nvPr>
            <p:ph type="ctrTitle"/>
          </p:nvPr>
        </p:nvSpPr>
        <p:spPr>
          <a:xfrm>
            <a:off x="914400" y="2130425"/>
            <a:ext cx="103632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g245ad1ebe7a_0_24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jp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9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g245ad1ebe7a_0_20"/>
          <p:cNvSpPr txBox="1">
            <a:spLocks noGrp="1"/>
          </p:cNvSpPr>
          <p:nvPr>
            <p:ph type="title"/>
          </p:nvPr>
        </p:nvSpPr>
        <p:spPr>
          <a:xfrm>
            <a:off x="711200" y="274637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2800" b="0" i="0" u="none" strike="noStrike" cap="non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" name="Google Shape;7;g245ad1ebe7a_0_20"/>
          <p:cNvSpPr txBox="1">
            <a:spLocks noGrp="1"/>
          </p:cNvSpPr>
          <p:nvPr>
            <p:ph type="body" idx="1"/>
          </p:nvPr>
        </p:nvSpPr>
        <p:spPr>
          <a:xfrm>
            <a:off x="711200" y="1600200"/>
            <a:ext cx="10871100" cy="434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•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Char char="–"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" name="Google Shape;8;g245ad1ebe7a_0_20"/>
          <p:cNvSpPr txBox="1"/>
          <p:nvPr/>
        </p:nvSpPr>
        <p:spPr>
          <a:xfrm>
            <a:off x="9608775" y="6057088"/>
            <a:ext cx="20835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600" b="1" i="1" u="none" strike="noStrike" cap="none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Orange County</a:t>
            </a:r>
            <a:endParaRPr sz="1600" b="1" i="1" u="none" strike="noStrike" cap="none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9" name="Google Shape;9;g245ad1ebe7a_0_20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389075" y="5943600"/>
            <a:ext cx="658100" cy="6581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cm-org.zoom.us/j/93004927026?pwd=NWRGR0RObUJWZFk5N0NjdFdBMUxEdz09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g245ad1ebe7a_0_121"/>
          <p:cNvSpPr txBox="1">
            <a:spLocks noGrp="1"/>
          </p:cNvSpPr>
          <p:nvPr>
            <p:ph type="title"/>
          </p:nvPr>
        </p:nvSpPr>
        <p:spPr>
          <a:xfrm>
            <a:off x="660450" y="1246850"/>
            <a:ext cx="8920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b="1"/>
              <a:t>OC ACM Executive Committee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  <p:graphicFrame>
        <p:nvGraphicFramePr>
          <p:cNvPr id="42" name="Google Shape;42;g245ad1ebe7a_0_121"/>
          <p:cNvGraphicFramePr/>
          <p:nvPr/>
        </p:nvGraphicFramePr>
        <p:xfrm>
          <a:off x="660450" y="2458600"/>
          <a:ext cx="10528450" cy="1414000"/>
        </p:xfrm>
        <a:graphic>
          <a:graphicData uri="http://schemas.openxmlformats.org/drawingml/2006/table">
            <a:tbl>
              <a:tblPr>
                <a:noFill/>
                <a:tableStyleId>{10D0810E-4FC9-4D9B-9332-61949CE50516}</a:tableStyleId>
              </a:tblPr>
              <a:tblGrid>
                <a:gridCol w="1426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01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67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Format:</a:t>
                      </a:r>
                      <a:endParaRPr sz="16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Online via Zoom</a:t>
                      </a:r>
                      <a:endParaRPr sz="16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0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Zoom Link:</a:t>
                      </a:r>
                      <a:endParaRPr sz="16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sng" strike="noStrike" cap="none">
                          <a:solidFill>
                            <a:schemeClr val="hlink"/>
                          </a:solidFill>
                          <a:hlinkClick r:id="rId3"/>
                        </a:rPr>
                        <a:t>https://acm-org.zoom.us/j/93004927026?pwd=NWRGR0RObUJWZFk5N0NjdFdBMUxEdz09</a:t>
                      </a:r>
                      <a:endParaRPr sz="16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7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Date:</a:t>
                      </a:r>
                      <a:endParaRPr sz="16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/>
                        <a:t>March</a:t>
                      </a:r>
                      <a:r>
                        <a:rPr lang="en-US" sz="1600" u="none" strike="noStrike" cap="none"/>
                        <a:t> 2</a:t>
                      </a:r>
                      <a:r>
                        <a:rPr lang="en-US" sz="1600"/>
                        <a:t>7</a:t>
                      </a:r>
                      <a:r>
                        <a:rPr lang="en-US" sz="1600" u="none" strike="noStrike" cap="none"/>
                        <a:t>, 2024</a:t>
                      </a:r>
                      <a:endParaRPr sz="16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29B74A62-B2F0-DB78-C98D-1F900EE3E2E6}"/>
              </a:ext>
            </a:extLst>
          </p:cNvPr>
          <p:cNvSpPr/>
          <p:nvPr/>
        </p:nvSpPr>
        <p:spPr>
          <a:xfrm>
            <a:off x="4656083" y="3962400"/>
            <a:ext cx="2081048" cy="57806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Call to order: 12:02pm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2486fad1d9b_0_528"/>
          <p:cNvSpPr txBox="1">
            <a:spLocks noGrp="1"/>
          </p:cNvSpPr>
          <p:nvPr>
            <p:ph type="title"/>
          </p:nvPr>
        </p:nvSpPr>
        <p:spPr>
          <a:xfrm>
            <a:off x="838200" y="266189"/>
            <a:ext cx="10515600" cy="7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Next Program Event Planning</a:t>
            </a:r>
            <a:endParaRPr/>
          </a:p>
        </p:txBody>
      </p:sp>
      <p:sp>
        <p:nvSpPr>
          <p:cNvPr id="107" name="Google Shape;107;g2486fad1d9b_0_5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  <p:graphicFrame>
        <p:nvGraphicFramePr>
          <p:cNvPr id="108" name="Google Shape;108;g2486fad1d9b_0_528"/>
          <p:cNvGraphicFramePr/>
          <p:nvPr/>
        </p:nvGraphicFramePr>
        <p:xfrm>
          <a:off x="950169" y="979960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{8A76B7B7-66E0-4B2D-882A-4BCFB3AD87F2}</a:tableStyleId>
              </a:tblPr>
              <a:tblGrid>
                <a:gridCol w="1289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58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08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Date</a:t>
                      </a:r>
                      <a:endParaRPr sz="14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155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Speaker</a:t>
                      </a:r>
                      <a:endParaRPr sz="14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155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Talk</a:t>
                      </a:r>
                      <a:endParaRPr sz="14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155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0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5/16/2024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tbd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tbd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0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3/20/2024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Prof Marco Levoralo, Associate Professor, UCI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Reliable Real-Time Distributed AI for Mobile Autonomous Systems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0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1/17/2024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Josh Lindstrom, Managing Director of Data Intelligence at Trace 3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AI supercomputer for the Orange County Community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0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11/15/2023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/>
                        <a:t>Jeff Turner, Chain MTS at F1R3FLY.io</a:t>
                      </a:r>
                      <a:endParaRPr sz="14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/>
                        <a:t>BTXxAI: Creating a Reinforcement Loop for Bitcoin Stacks and LLMs</a:t>
                      </a:r>
                      <a:endParaRPr sz="14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0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09/20/2023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William Wood Harter, Chapman University Alumnus and Adjunct Professor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Natural Language Analysis - How to understand tons of text in minutes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0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07/19/2023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Vivek Haldar, Ph.D., Google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600" u="none" strike="noStrike" cap="none"/>
                        <a:t>Programming with AI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0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05/17/2023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Dr. Sameer Singh, Assoc Prof, UCI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600" u="none" strike="noStrike" cap="none"/>
                        <a:t>How Language Models Work (and why that’s why they don’t)</a:t>
                      </a:r>
                      <a:endParaRPr sz="14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0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03/15/2023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Dr. Faisal Nawab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The Next Transformation in Computing: From the Cloud to the Global-Scale Edge</a:t>
                      </a:r>
                      <a:endParaRPr sz="14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26a4c3b9ec7_0_41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Future Speakers</a:t>
            </a:r>
            <a:endParaRPr/>
          </a:p>
        </p:txBody>
      </p:sp>
      <p:sp>
        <p:nvSpPr>
          <p:cNvPr id="114" name="Google Shape;114;g26a4c3b9ec7_0_41"/>
          <p:cNvSpPr txBox="1">
            <a:spLocks noGrp="1"/>
          </p:cNvSpPr>
          <p:nvPr>
            <p:ph type="body" idx="1"/>
          </p:nvPr>
        </p:nvSpPr>
        <p:spPr>
          <a:xfrm>
            <a:off x="677325" y="1554600"/>
            <a:ext cx="10707300" cy="41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-US"/>
              <a:t>Need a shortlist for May 2024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endParaRPr/>
          </a:p>
          <a:p>
            <a:pPr marL="0" lvl="0" indent="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-US"/>
              <a:t>Updates from Feb?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Char char="-"/>
            </a:pPr>
            <a:r>
              <a:rPr lang="en-US"/>
              <a:t>Dan - Any industry speaker options from Dr Marco Levorato?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en-US"/>
              <a:t>Michael</a:t>
            </a:r>
            <a:endParaRPr/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Any updates from Chief Data Scientist at CHOC?</a:t>
            </a:r>
            <a:endParaRPr/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Any updates on John Peach (Leads R meetings in OC)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en-US"/>
              <a:t>Taylor - Any update on AWS Gen AI book author, Antje Barth?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endParaRPr/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316DD89F-5494-5CE7-48AA-96AE3AF4E22B}"/>
              </a:ext>
            </a:extLst>
          </p:cNvPr>
          <p:cNvSpPr/>
          <p:nvPr/>
        </p:nvSpPr>
        <p:spPr>
          <a:xfrm>
            <a:off x="2511972" y="4845269"/>
            <a:ext cx="3888828" cy="139787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Dan – Made some inquiries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Michael – to reach out on choc speaker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Taylor – contacted but Antje is on tour, but will reach out to other researchers, will contact others from other events, ask if they know any speakers.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2486fad1d9b_0_410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Future Program Event Candidates (UCI)</a:t>
            </a:r>
            <a:endParaRPr sz="2600"/>
          </a:p>
        </p:txBody>
      </p:sp>
      <p:sp>
        <p:nvSpPr>
          <p:cNvPr id="120" name="Google Shape;120;g2486fad1d9b_0_410"/>
          <p:cNvSpPr txBox="1">
            <a:spLocks noGrp="1"/>
          </p:cNvSpPr>
          <p:nvPr>
            <p:ph type="body" idx="1"/>
          </p:nvPr>
        </p:nvSpPr>
        <p:spPr>
          <a:xfrm>
            <a:off x="838196" y="1643339"/>
            <a:ext cx="10515600" cy="393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/>
              <a:t>Machine Learning</a:t>
            </a:r>
            <a:endParaRPr sz="1600"/>
          </a:p>
          <a:p>
            <a:pPr marL="457200" lvl="0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Stephan Mandt (anomaly detection without supervised learning)</a:t>
            </a:r>
            <a:endParaRPr sz="1600"/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Roy Fox (reinforcement learning, robotics)</a:t>
            </a:r>
            <a:endParaRPr sz="1600"/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Jing Zhang (ML applied to bioinformatics)</a:t>
            </a:r>
            <a:endParaRPr sz="1600"/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Alex Berg (computational visual recognition, starts @UCI Spring 2022)</a:t>
            </a:r>
            <a:endParaRPr sz="1600"/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 b="1"/>
              <a:t>Dr. Peter Chang (AI and Medicine) - Dan W</a:t>
            </a:r>
            <a:endParaRPr sz="1600" b="1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/>
              <a:t>System</a:t>
            </a:r>
            <a:endParaRPr sz="1600"/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Sang-Woo Jun (acceleration)</a:t>
            </a:r>
            <a:endParaRPr sz="1600"/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Sangeetha Jyothi (Data center networking)</a:t>
            </a:r>
            <a:endParaRPr sz="1600"/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Moshen Imani (bio-inspired computing)</a:t>
            </a:r>
            <a:endParaRPr sz="160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/>
              <a:t>Theory</a:t>
            </a:r>
            <a:endParaRPr sz="1600"/>
          </a:p>
          <a:p>
            <a:pPr marL="457200" lvl="0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Vijay Vazirani (involved with the design of early Google Ad Placement Alg.)</a:t>
            </a:r>
            <a:endParaRPr sz="160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/>
              <a:t>Informatics</a:t>
            </a:r>
            <a:endParaRPr sz="1600"/>
          </a:p>
          <a:p>
            <a:pPr marL="457200" lvl="0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Vladimir Minin (Data analysis wrt infectious diseases)</a:t>
            </a:r>
            <a:endParaRPr sz="1600"/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Stacy Branham (human-centered computing)</a:t>
            </a:r>
            <a:endParaRPr sz="160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1600"/>
          </a:p>
        </p:txBody>
      </p:sp>
      <p:sp>
        <p:nvSpPr>
          <p:cNvPr id="121" name="Google Shape;121;g2486fad1d9b_0_410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2486fad1d9b_0_417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Future Program Event Candidates</a:t>
            </a:r>
            <a:endParaRPr sz="2600"/>
          </a:p>
        </p:txBody>
      </p:sp>
      <p:sp>
        <p:nvSpPr>
          <p:cNvPr id="127" name="Google Shape;127;g2486fad1d9b_0_417"/>
          <p:cNvSpPr txBox="1">
            <a:spLocks noGrp="1"/>
          </p:cNvSpPr>
          <p:nvPr>
            <p:ph type="body" idx="1"/>
          </p:nvPr>
        </p:nvSpPr>
        <p:spPr>
          <a:xfrm>
            <a:off x="838196" y="1643339"/>
            <a:ext cx="10515600" cy="393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SzPts val="852"/>
              <a:buNone/>
            </a:pPr>
            <a:r>
              <a:rPr lang="en-US" sz="1200"/>
              <a:t>Potential Speakers - In no prioritized or feasibility order</a:t>
            </a:r>
            <a:endParaRPr sz="120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Prof Ali Hessami (UK)</a:t>
            </a:r>
            <a:endParaRPr sz="120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Caltech Professor Yisong Yue, ML [Dan]</a:t>
            </a:r>
            <a:endParaRPr sz="120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Andrew Kirkland, CISO at Starbucks</a:t>
            </a:r>
            <a:endParaRPr sz="200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Beth Harnick-Shapiro [Marc]</a:t>
            </a:r>
            <a:endParaRPr sz="200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Bill Lobig VP IBM Software Development - Analytics  [Marc]</a:t>
            </a:r>
            <a:endParaRPr sz="200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Christophe Begue, IBM - Blockchain (Mike Marin will research if he is indeed at IBM)</a:t>
            </a:r>
            <a:endParaRPr sz="200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John Koon, Tech Idea Research - Autonomous Cars</a:t>
            </a:r>
            <a:endParaRPr sz="200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Bill Cleveland – Data Visualization (M. Fahy has reached out to him)</a:t>
            </a:r>
            <a:endParaRPr sz="200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Alanna Gombert, Global CRO at MetaX – Blockchain</a:t>
            </a:r>
            <a:endParaRPr sz="120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Sushant Rao - Operational Analytic Data Stores (M. Fahy has reached out to him)</a:t>
            </a:r>
            <a:endParaRPr sz="200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Paul Anderson, Anderson Software Group – Go language</a:t>
            </a:r>
            <a:endParaRPr sz="200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Alyssa Columbus, Data Scientist at Pacific Life - Robust and Reproducible Predictive Modeling Workflows</a:t>
            </a:r>
            <a:endParaRPr sz="200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Dianne Cook, Prof. of Business Analytics, Monash University – Data Visualization</a:t>
            </a:r>
            <a:endParaRPr sz="1200"/>
          </a:p>
          <a:p>
            <a:pPr marL="0" lvl="0" indent="0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SzPts val="852"/>
              <a:buNone/>
            </a:pPr>
            <a:endParaRPr sz="1200"/>
          </a:p>
          <a:p>
            <a:pPr marL="0" lvl="0" indent="0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SzPts val="852"/>
              <a:buNone/>
            </a:pPr>
            <a:r>
              <a:rPr lang="en-US" sz="1200"/>
              <a:t>Topics</a:t>
            </a:r>
            <a:endParaRPr sz="1200"/>
          </a:p>
          <a:p>
            <a:pPr marL="228600" lvl="0" indent="-218440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SzPts val="1540"/>
              <a:buChar char="•"/>
            </a:pPr>
            <a:r>
              <a:rPr lang="en-US" sz="1200"/>
              <a:t>Interest in potentially having a future talk focused on Privacy By Design and related best practices identified in March meeting</a:t>
            </a:r>
            <a:endParaRPr sz="1400"/>
          </a:p>
        </p:txBody>
      </p:sp>
      <p:sp>
        <p:nvSpPr>
          <p:cNvPr id="128" name="Google Shape;128;g2486fad1d9b_0_417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26a4c3b9ec7_0_0"/>
          <p:cNvSpPr txBox="1">
            <a:spLocks noGrp="1"/>
          </p:cNvSpPr>
          <p:nvPr>
            <p:ph type="title"/>
          </p:nvPr>
        </p:nvSpPr>
        <p:spPr>
          <a:xfrm>
            <a:off x="711200" y="274637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Committee Business</a:t>
            </a:r>
            <a:endParaRPr/>
          </a:p>
        </p:txBody>
      </p:sp>
      <p:sp>
        <p:nvSpPr>
          <p:cNvPr id="134" name="Google Shape;134;g26a4c3b9ec7_0_0"/>
          <p:cNvSpPr txBox="1">
            <a:spLocks noGrp="1"/>
          </p:cNvSpPr>
          <p:nvPr>
            <p:ph type="body" idx="3"/>
          </p:nvPr>
        </p:nvSpPr>
        <p:spPr>
          <a:xfrm>
            <a:off x="711200" y="1885350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</a:pPr>
            <a:endParaRPr sz="1600"/>
          </a:p>
        </p:txBody>
      </p:sp>
      <p:sp>
        <p:nvSpPr>
          <p:cNvPr id="135" name="Google Shape;135;g26a4c3b9ec7_0_0"/>
          <p:cNvSpPr txBox="1">
            <a:spLocks noGrp="1"/>
          </p:cNvSpPr>
          <p:nvPr>
            <p:ph type="body" idx="4"/>
          </p:nvPr>
        </p:nvSpPr>
        <p:spPr>
          <a:xfrm>
            <a:off x="6295525" y="1885350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Potential CLAOC collaboration update and brainstorm [Allen]</a:t>
            </a:r>
            <a:endParaRPr sz="1600"/>
          </a:p>
        </p:txBody>
      </p:sp>
      <p:sp>
        <p:nvSpPr>
          <p:cNvPr id="136" name="Google Shape;136;g26a4c3b9ec7_0_0"/>
          <p:cNvSpPr txBox="1">
            <a:spLocks noGrp="1"/>
          </p:cNvSpPr>
          <p:nvPr>
            <p:ph type="subTitle" idx="1"/>
          </p:nvPr>
        </p:nvSpPr>
        <p:spPr>
          <a:xfrm>
            <a:off x="707000" y="127970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-US"/>
              <a:t>Volunteer Updates</a:t>
            </a:r>
            <a:endParaRPr/>
          </a:p>
        </p:txBody>
      </p:sp>
      <p:sp>
        <p:nvSpPr>
          <p:cNvPr id="137" name="Google Shape;137;g26a4c3b9ec7_0_0"/>
          <p:cNvSpPr txBox="1">
            <a:spLocks noGrp="1"/>
          </p:cNvSpPr>
          <p:nvPr>
            <p:ph type="subTitle" idx="2"/>
          </p:nvPr>
        </p:nvSpPr>
        <p:spPr>
          <a:xfrm>
            <a:off x="6216975" y="127970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-US"/>
              <a:t>New/Other Business</a:t>
            </a:r>
            <a:endParaRPr/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0BE703C3-EAAE-B2E7-0E5D-6C42AF465D26}"/>
              </a:ext>
            </a:extLst>
          </p:cNvPr>
          <p:cNvSpPr/>
          <p:nvPr/>
        </p:nvSpPr>
        <p:spPr>
          <a:xfrm>
            <a:off x="803189" y="-123567"/>
            <a:ext cx="9569954" cy="586221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New officers – webmaster – marc to reach out and schedule transition for webmaster role</a:t>
            </a:r>
          </a:p>
          <a:p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Comm Business –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CLAOC – Allen notes from CLAOC, overlap with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ocacm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ties with local universities, flow into companies</a:t>
            </a:r>
          </a:p>
          <a:p>
            <a:pPr marL="285750" lvl="3" indent="-285750">
              <a:buFont typeface="Arial" panose="020B0604020202020204" pitchFamily="34" charset="0"/>
              <a:buChar char="•"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Showed up to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nvidia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talk, working with Michael, they have been talking to national ACM as well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Some public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workshopws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and some private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Possible areas of collaboration – endorsements, sponsorship, partner on workshops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Michael has been involved more from the trace3 side</a:t>
            </a:r>
          </a:p>
          <a:p>
            <a:pPr marL="285750" lvl="3" indent="-285750">
              <a:buFont typeface="Arial" panose="020B0604020202020204" pitchFamily="34" charset="0"/>
              <a:buChar char="•"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Dan – collaboration would be great to help build and present OCACM as an asset to the tech community, might help with finding speakers in community</a:t>
            </a:r>
          </a:p>
          <a:p>
            <a:pPr marL="285750" lvl="3" indent="-285750">
              <a:buFont typeface="Arial" panose="020B0604020202020204" pitchFamily="34" charset="0"/>
              <a:buChar char="•"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Taylor – applied for the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oc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fellows program that helps grow bus. Leaders, can be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liason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if admitted, very connected to universities</a:t>
            </a:r>
          </a:p>
          <a:p>
            <a:pPr marL="285750" lvl="3" indent="-285750">
              <a:buFont typeface="Arial" panose="020B0604020202020204" pitchFamily="34" charset="0"/>
              <a:buChar char="•"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Trae – video – during recording Mic battery ran low, created static, couple more jumps in video as a result of editing ~47 min in, In future can drop mic out, may also be related to using lithium battery – will clip out the annual bus meeting, upload as unlisted and link from website</a:t>
            </a:r>
          </a:p>
          <a:p>
            <a:pPr marL="285750" lvl="3" indent="-285750">
              <a:buFont typeface="Arial" panose="020B0604020202020204" pitchFamily="34" charset="0"/>
              <a:buChar char="•"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- social – removed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linkedin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group – not used much, and kept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linkedin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org page, updated link tree</a:t>
            </a:r>
          </a:p>
          <a:p>
            <a:pPr marL="285750" lvl="3" indent="-285750">
              <a:buFont typeface="Arial" panose="020B0604020202020204" pitchFamily="34" charset="0"/>
              <a:buChar char="•"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Dan – will start changing accts for new officers, would like to formalize contact process, form sent to membership for topics and orgs of interest to draw from</a:t>
            </a:r>
          </a:p>
          <a:p>
            <a:pPr marL="285750" lvl="3" indent="-285750">
              <a:buFont typeface="Arial" panose="020B0604020202020204" pitchFamily="34" charset="0"/>
              <a:buChar char="•"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Allen – if getting google accts make sure to update notification settings and verification so it goes to new person not the old contact</a:t>
            </a:r>
          </a:p>
          <a:p>
            <a:pPr marL="285750" lvl="3" indent="-285750">
              <a:buFont typeface="Arial" panose="020B0604020202020204" pitchFamily="34" charset="0"/>
              <a:buChar char="•"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Dawn – tried to send a meetup message but not sure it went through, who is admin that can confirm, - Dan maybe setup a test acct to test notification in the future</a:t>
            </a:r>
          </a:p>
          <a:p>
            <a:pPr marL="285750" lvl="3" indent="-285750">
              <a:buFont typeface="Arial" panose="020B0604020202020204" pitchFamily="34" charset="0"/>
              <a:buChar char="•"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Update on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knobbe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marten situation – Allen – no discussion, Amy asked for dates for whole year, sent dates but no reported issues</a:t>
            </a:r>
          </a:p>
          <a:p>
            <a:pPr marL="285750" lvl="3" indent="-285750">
              <a:buFont typeface="Arial" panose="020B0604020202020204" pitchFamily="34" charset="0"/>
              <a:buChar char="•"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Ansel – manage other google accts for other orgs with one acct &amp; aliases for others, idea for managing in the future.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Adjourn– 12:44pm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g282d0d150c6_0_0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48" name="Google Shape;48;g282d0d150c6_0_0"/>
          <p:cNvSpPr txBox="1">
            <a:spLocks noGrp="1"/>
          </p:cNvSpPr>
          <p:nvPr>
            <p:ph type="body" idx="1"/>
          </p:nvPr>
        </p:nvSpPr>
        <p:spPr>
          <a:xfrm>
            <a:off x="762000" y="1589700"/>
            <a:ext cx="10707300" cy="41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5560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Review of prior meeting minutes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Officers / Volunteers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Treasurer’s Report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March Event Retrospective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Event Planning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Committee Business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2486fad1d9b_0_91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Meeting Attendees</a:t>
            </a:r>
            <a:endParaRPr/>
          </a:p>
        </p:txBody>
      </p:sp>
      <p:sp>
        <p:nvSpPr>
          <p:cNvPr id="54" name="Google Shape;54;g2486fad1d9b_0_91"/>
          <p:cNvSpPr txBox="1">
            <a:spLocks noGrp="1"/>
          </p:cNvSpPr>
          <p:nvPr>
            <p:ph type="body" idx="1"/>
          </p:nvPr>
        </p:nvSpPr>
        <p:spPr>
          <a:xfrm>
            <a:off x="762000" y="1589700"/>
            <a:ext cx="10707300" cy="41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sp>
        <p:nvSpPr>
          <p:cNvPr id="55" name="Google Shape;55;g2486fad1d9b_0_91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  <p:sp>
        <p:nvSpPr>
          <p:cNvPr id="56" name="Google Shape;56;g2486fad1d9b_0_91"/>
          <p:cNvSpPr txBox="1"/>
          <p:nvPr/>
        </p:nvSpPr>
        <p:spPr>
          <a:xfrm>
            <a:off x="974150" y="1825625"/>
            <a:ext cx="3406200" cy="378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no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Michael Fahy</a:t>
            </a:r>
            <a:endParaRPr sz="2400" b="0" i="1" u="none" strike="no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no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Allen </a:t>
            </a:r>
            <a:r>
              <a:rPr lang="en-US" sz="2400" b="0" i="1" u="none" strike="noStrike" cap="none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Takatsuka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no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Dan Whelan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no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Marc Velasco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sngStrike" cap="none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Nilo</a:t>
            </a:r>
            <a:r>
              <a:rPr lang="en-US" sz="2400" b="0" i="1" u="none" strike="sng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1" u="none" strike="sngStrike" cap="none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Niccolai</a:t>
            </a:r>
            <a:endParaRPr sz="2400" b="0" i="1" u="none" strike="sng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no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Winsor Brown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sng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Hassan Shah</a:t>
            </a:r>
            <a:endParaRPr sz="1400" b="0" i="0" u="none" strike="sng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no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Ansel Teng</a:t>
            </a:r>
            <a:endParaRPr sz="2400" b="0" i="1" u="none" strike="no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sng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Don Choi</a:t>
            </a:r>
            <a:endParaRPr sz="1400" b="0" i="0" u="none" strike="sng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no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Trae Palmer</a:t>
            </a:r>
            <a:endParaRPr sz="2400" b="0" i="1" u="none" strike="no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g2486fad1d9b_0_91"/>
          <p:cNvSpPr txBox="1"/>
          <p:nvPr/>
        </p:nvSpPr>
        <p:spPr>
          <a:xfrm>
            <a:off x="5729375" y="1825625"/>
            <a:ext cx="3406200" cy="341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sng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Raman </a:t>
            </a:r>
            <a:r>
              <a:rPr lang="en-US" sz="2400" b="0" i="1" u="none" strike="sngStrike" cap="none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Rajan</a:t>
            </a:r>
            <a:endParaRPr sz="1400" b="0" i="0" u="none" strike="sng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sng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Shirley Tseng</a:t>
            </a:r>
            <a:endParaRPr sz="1400" b="0" i="0" u="none" strike="sng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sng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Cynthia </a:t>
            </a:r>
            <a:r>
              <a:rPr lang="en-US" sz="2400" b="0" i="1" u="none" strike="sngStrike" cap="none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Kirkeby</a:t>
            </a:r>
            <a:endParaRPr sz="1400" b="0" i="0" u="none" strike="sng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sngStrike" cap="none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Farhad</a:t>
            </a:r>
            <a:r>
              <a:rPr lang="en-US" sz="2400" b="0" i="1" u="none" strike="sng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1" u="none" strike="sngStrike" cap="none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Mafie</a:t>
            </a:r>
            <a:endParaRPr sz="1400" b="0" i="0" u="none" strike="sng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no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Jared Miller</a:t>
            </a:r>
            <a:endParaRPr sz="1400" b="0" i="1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sng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Kenneth Aguilar</a:t>
            </a:r>
            <a:endParaRPr sz="1400" b="0" i="1" u="none" strike="sng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no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Dawn Childs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no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Taylor Noh</a:t>
            </a:r>
            <a:endParaRPr sz="2400" b="0" i="1" u="none" strike="no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Char char="•"/>
            </a:pPr>
            <a:r>
              <a:rPr lang="en-US" sz="2400" i="1" dirty="0">
                <a:solidFill>
                  <a:srgbClr val="0070C0"/>
                </a:solidFill>
              </a:rPr>
              <a:t>Stephen </a:t>
            </a:r>
            <a:r>
              <a:rPr lang="en-US" sz="2400" i="1" dirty="0" err="1">
                <a:solidFill>
                  <a:srgbClr val="0070C0"/>
                </a:solidFill>
              </a:rPr>
              <a:t>Landaas</a:t>
            </a:r>
            <a:endParaRPr sz="2400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486fad1d9b_0_346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Motions</a:t>
            </a:r>
            <a:endParaRPr/>
          </a:p>
        </p:txBody>
      </p:sp>
      <p:sp>
        <p:nvSpPr>
          <p:cNvPr id="63" name="Google Shape;63;g2486fad1d9b_0_346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  <p:graphicFrame>
        <p:nvGraphicFramePr>
          <p:cNvPr id="64" name="Google Shape;64;g2486fad1d9b_0_346"/>
          <p:cNvGraphicFramePr/>
          <p:nvPr>
            <p:extLst>
              <p:ext uri="{D42A27DB-BD31-4B8C-83A1-F6EECF244321}">
                <p14:modId xmlns:p14="http://schemas.microsoft.com/office/powerpoint/2010/main" val="1648090539"/>
              </p:ext>
            </p:extLst>
          </p:nvPr>
        </p:nvGraphicFramePr>
        <p:xfrm>
          <a:off x="971742" y="1702640"/>
          <a:ext cx="9263500" cy="2311125"/>
        </p:xfrm>
        <a:graphic>
          <a:graphicData uri="http://schemas.openxmlformats.org/drawingml/2006/table">
            <a:tbl>
              <a:tblPr firstRow="1" bandRow="1">
                <a:noFill/>
                <a:tableStyleId>{1E4DA386-578F-4371-B8E9-9113FEE6F1A1}</a:tableStyleId>
              </a:tblPr>
              <a:tblGrid>
                <a:gridCol w="537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2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Motion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1BB1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Moved By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1BB1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Seconded By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1BB1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Status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1BB1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2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solidFill>
                            <a:schemeClr val="dk1"/>
                          </a:solidFill>
                        </a:rPr>
                        <a:t>Approve </a:t>
                      </a:r>
                      <a:r>
                        <a:rPr lang="en-US" sz="1800"/>
                        <a:t>February</a:t>
                      </a:r>
                      <a:r>
                        <a:rPr lang="en-US" sz="1800" u="none" strike="noStrike" cap="none">
                          <a:solidFill>
                            <a:schemeClr val="dk1"/>
                          </a:solidFill>
                        </a:rPr>
                        <a:t> Executive Committee minutes</a:t>
                      </a:r>
                      <a:endParaRPr sz="18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/>
                        <a:t>Taylor</a:t>
                      </a:r>
                      <a:endParaRPr sz="1400" u="none" strike="noStrike" cap="none" dirty="0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/>
                        <a:t>Trae</a:t>
                      </a:r>
                      <a:endParaRPr sz="1400" u="none" strike="noStrike" cap="none" dirty="0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/>
                        <a:t>Approved</a:t>
                      </a:r>
                      <a:endParaRPr sz="1400" u="none" strike="noStrike" cap="none" dirty="0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2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2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0070C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0070C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0070C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2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0070C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0070C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>
                        <a:solidFill>
                          <a:srgbClr val="0070C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486fad1d9b_0_35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90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Officers</a:t>
            </a:r>
            <a:endParaRPr/>
          </a:p>
        </p:txBody>
      </p:sp>
      <p:graphicFrame>
        <p:nvGraphicFramePr>
          <p:cNvPr id="70" name="Google Shape;70;g2486fad1d9b_0_352"/>
          <p:cNvGraphicFramePr/>
          <p:nvPr/>
        </p:nvGraphicFramePr>
        <p:xfrm>
          <a:off x="838209" y="1456533"/>
          <a:ext cx="8280100" cy="3447095"/>
        </p:xfrm>
        <a:graphic>
          <a:graphicData uri="http://schemas.openxmlformats.org/drawingml/2006/table">
            <a:tbl>
              <a:tblPr firstRow="1" bandRow="1">
                <a:noFill/>
                <a:tableStyleId>{1E4DA386-578F-4371-B8E9-9113FEE6F1A1}</a:tableStyleId>
              </a:tblPr>
              <a:tblGrid>
                <a:gridCol w="3339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40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56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Position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81C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Volunteer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81C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Chair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Allen Takatsuka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4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Vice-Chair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Daniel Whelan Ph.D.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Treasurer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Michael Fahy Ph.D.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Secretary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Marc Velasco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41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Communications</a:t>
                      </a:r>
                      <a:endParaRPr sz="1800" b="0" i="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Dawn Childs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Webmaster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Stephen Landaas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SIGAI-OC Liaison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Ansel Teng Ph.D.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Membership Chair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Farhad Mafie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486fad1d9b_0_35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90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Officers (cont’d)</a:t>
            </a:r>
            <a:endParaRPr/>
          </a:p>
        </p:txBody>
      </p:sp>
      <p:graphicFrame>
        <p:nvGraphicFramePr>
          <p:cNvPr id="76" name="Google Shape;76;g2486fad1d9b_0_357"/>
          <p:cNvGraphicFramePr/>
          <p:nvPr/>
        </p:nvGraphicFramePr>
        <p:xfrm>
          <a:off x="838209" y="1456533"/>
          <a:ext cx="8280100" cy="3413820"/>
        </p:xfrm>
        <a:graphic>
          <a:graphicData uri="http://schemas.openxmlformats.org/drawingml/2006/table">
            <a:tbl>
              <a:tblPr firstRow="1" bandRow="1">
                <a:noFill/>
                <a:tableStyleId>{1E4DA386-578F-4371-B8E9-9113FEE6F1A1}</a:tableStyleId>
              </a:tblPr>
              <a:tblGrid>
                <a:gridCol w="3339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40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56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Position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81C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Volunteer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81C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University Liaison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Michael Fahy Ph.D., Stephen Landaas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4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u="none" strike="noStrike" cap="none"/>
                        <a:t>Program Speaker Coordinators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Raman Rajan, Farhad Mafie, Taylo</a:t>
                      </a:r>
                      <a:r>
                        <a:rPr lang="en-US" sz="1800"/>
                        <a:t>r Noh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u="none" strike="noStrike" cap="none"/>
                        <a:t>Program Video Coordinator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Trae Palmer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Social Media Committee</a:t>
                      </a:r>
                      <a:endParaRPr sz="1800" b="0" i="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Don Choi, Cynthia Kirkeby, Trae Palmer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Membership Committee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Open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Hospitality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Taylor Noh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Fundraising Coordinator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Jared Miller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Members at Large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A. Winsor Brown, Shirley Tseng</a:t>
                      </a:r>
                      <a:r>
                        <a:rPr lang="en-US" sz="1800" b="0" u="none" strike="noStrike" cap="none">
                          <a:solidFill>
                            <a:schemeClr val="dk1"/>
                          </a:solidFill>
                        </a:rPr>
                        <a:t>, Nilo Niccolai Ph.D. </a:t>
                      </a:r>
                      <a:endParaRPr sz="18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2c6108247c4_0_0"/>
          <p:cNvSpPr txBox="1">
            <a:spLocks noGrp="1"/>
          </p:cNvSpPr>
          <p:nvPr>
            <p:ph type="title"/>
          </p:nvPr>
        </p:nvSpPr>
        <p:spPr>
          <a:xfrm>
            <a:off x="677324" y="609600"/>
            <a:ext cx="9502800" cy="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45000"/>
              <a:buNone/>
            </a:pPr>
            <a:r>
              <a:rPr lang="en-US" sz="4000"/>
              <a:t>Treasurer’s Report EOM February 2024</a:t>
            </a:r>
            <a:endParaRPr sz="4000"/>
          </a:p>
        </p:txBody>
      </p:sp>
      <p:sp>
        <p:nvSpPr>
          <p:cNvPr id="83" name="Google Shape;83;g2c6108247c4_0_0"/>
          <p:cNvSpPr txBox="1">
            <a:spLocks noGrp="1"/>
          </p:cNvSpPr>
          <p:nvPr>
            <p:ph type="body" idx="1"/>
          </p:nvPr>
        </p:nvSpPr>
        <p:spPr>
          <a:xfrm>
            <a:off x="630382" y="1901764"/>
            <a:ext cx="10515600" cy="392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571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571"/>
              <a:buNone/>
            </a:pPr>
            <a:endParaRPr/>
          </a:p>
        </p:txBody>
      </p:sp>
      <p:sp>
        <p:nvSpPr>
          <p:cNvPr id="84" name="Google Shape;84;g2c6108247c4_0_0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  <p:graphicFrame>
        <p:nvGraphicFramePr>
          <p:cNvPr id="85" name="Google Shape;85;g2c6108247c4_0_0"/>
          <p:cNvGraphicFramePr/>
          <p:nvPr/>
        </p:nvGraphicFramePr>
        <p:xfrm>
          <a:off x="838199" y="2131060"/>
          <a:ext cx="10515600" cy="3571320"/>
        </p:xfrm>
        <a:graphic>
          <a:graphicData uri="http://schemas.openxmlformats.org/drawingml/2006/table">
            <a:tbl>
              <a:tblPr firstRow="1" bandRow="1">
                <a:noFill/>
                <a:tableStyleId>{1E4DA386-578F-4371-B8E9-9113FEE6F1A1}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7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83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Beginning Balance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u="none" strike="noStrike" cap="none"/>
                        <a:t>$7,256.15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1/31/2024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Deposits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$0.00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Expense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$113.67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u="none" strike="noStrike" cap="none"/>
                        <a:t>2/6/24  to Allen for 1/17 expenses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5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Expense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$52.74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2/11/24 to Taylor for 1/17 expenses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5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Current Balance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u="none" strike="noStrike" cap="none"/>
                        <a:t>$7,089.74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2/29/24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Restricted Funds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$2,964.20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IBM Grant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Unrestricted Balance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$4,125.54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2/29/24</a:t>
                      </a:r>
                      <a:endParaRPr sz="24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D774F7C7-4CAB-A45F-56F6-63E8238479B1}"/>
              </a:ext>
            </a:extLst>
          </p:cNvPr>
          <p:cNvSpPr/>
          <p:nvPr/>
        </p:nvSpPr>
        <p:spPr>
          <a:xfrm>
            <a:off x="3373821" y="5828464"/>
            <a:ext cx="2123089" cy="57799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Notes: Some expenditures, but an overall healthy balance.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2c6108247c4_0_69"/>
          <p:cNvSpPr txBox="1">
            <a:spLocks noGrp="1"/>
          </p:cNvSpPr>
          <p:nvPr>
            <p:ph type="title"/>
          </p:nvPr>
        </p:nvSpPr>
        <p:spPr>
          <a:xfrm>
            <a:off x="711200" y="274637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March Annual Business Meeting</a:t>
            </a:r>
            <a:endParaRPr/>
          </a:p>
        </p:txBody>
      </p:sp>
      <p:sp>
        <p:nvSpPr>
          <p:cNvPr id="91" name="Google Shape;91;g2c6108247c4_0_69"/>
          <p:cNvSpPr txBox="1"/>
          <p:nvPr/>
        </p:nvSpPr>
        <p:spPr>
          <a:xfrm>
            <a:off x="946975" y="1038625"/>
            <a:ext cx="10363500" cy="8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Elections</a:t>
            </a:r>
            <a:endParaRPr sz="2000" b="1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●"/>
            </a:pPr>
            <a:r>
              <a:rPr lang="en-US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Congratulations to the 2024-2025 elected board members (as of 4/1/2024)!</a:t>
            </a:r>
            <a:endParaRPr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graphicFrame>
        <p:nvGraphicFramePr>
          <p:cNvPr id="92" name="Google Shape;92;g2c6108247c4_0_69"/>
          <p:cNvGraphicFramePr/>
          <p:nvPr/>
        </p:nvGraphicFramePr>
        <p:xfrm>
          <a:off x="1112100" y="2356525"/>
          <a:ext cx="8198975" cy="2944995"/>
        </p:xfrm>
        <a:graphic>
          <a:graphicData uri="http://schemas.openxmlformats.org/drawingml/2006/table">
            <a:tbl>
              <a:tblPr>
                <a:noFill/>
                <a:tableStyleId>{C8C10EFA-5DD0-47EC-ACED-21253E489F2C}</a:tableStyleId>
              </a:tblPr>
              <a:tblGrid>
                <a:gridCol w="306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3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06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/>
                        <a:t>Position</a:t>
                      </a:r>
                      <a:endParaRPr sz="2400"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/>
                        <a:t>Confirmed </a:t>
                      </a:r>
                      <a:endParaRPr sz="2400" b="1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95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Chair</a:t>
                      </a:r>
                      <a:endParaRPr sz="24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Daniel Whelan, Ph. D.</a:t>
                      </a:r>
                      <a:endParaRPr sz="24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42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Vice Chair</a:t>
                      </a:r>
                      <a:endParaRPr sz="24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Allen Takatsuka</a:t>
                      </a:r>
                      <a:endParaRPr sz="24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24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Treasurer</a:t>
                      </a:r>
                      <a:endParaRPr sz="24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Michael Fahy, Ph. D.</a:t>
                      </a:r>
                      <a:endParaRPr sz="24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46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Secretary</a:t>
                      </a:r>
                      <a:endParaRPr sz="24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Marc Velasco</a:t>
                      </a:r>
                      <a:endParaRPr sz="24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90FAD1BF-6BD5-E5EB-7E90-12D99C2A3200}"/>
              </a:ext>
            </a:extLst>
          </p:cNvPr>
          <p:cNvSpPr/>
          <p:nvPr/>
        </p:nvSpPr>
        <p:spPr>
          <a:xfrm>
            <a:off x="2732690" y="5759669"/>
            <a:ext cx="2669627" cy="90389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No Objections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Marc to generate minutes from the recording, look at past minutes for examples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2c6108247c4_0_111"/>
          <p:cNvSpPr txBox="1">
            <a:spLocks noGrp="1"/>
          </p:cNvSpPr>
          <p:nvPr>
            <p:ph type="title"/>
          </p:nvPr>
        </p:nvSpPr>
        <p:spPr>
          <a:xfrm>
            <a:off x="711200" y="274637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Program Event Retrospective</a:t>
            </a:r>
            <a:endParaRPr/>
          </a:p>
        </p:txBody>
      </p:sp>
      <p:sp>
        <p:nvSpPr>
          <p:cNvPr id="98" name="Google Shape;98;g2c6108247c4_0_111"/>
          <p:cNvSpPr txBox="1">
            <a:spLocks noGrp="1"/>
          </p:cNvSpPr>
          <p:nvPr>
            <p:ph type="body" idx="1"/>
          </p:nvPr>
        </p:nvSpPr>
        <p:spPr>
          <a:xfrm>
            <a:off x="1077000" y="2477000"/>
            <a:ext cx="6234300" cy="36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-US" b="1"/>
              <a:t>What went well?</a:t>
            </a:r>
            <a:endParaRPr b="1"/>
          </a:p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-US" b="1"/>
              <a:t>What should we keep doing?</a:t>
            </a:r>
            <a:endParaRPr b="1"/>
          </a:p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-US" b="1"/>
              <a:t>What should we stop doing or change?</a:t>
            </a:r>
            <a:endParaRPr b="1"/>
          </a:p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endParaRPr b="1"/>
          </a:p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-US" b="1"/>
              <a:t>AIs:</a:t>
            </a:r>
            <a:endParaRPr b="1"/>
          </a:p>
          <a:p>
            <a:pPr marL="457200" lvl="0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❏"/>
            </a:pPr>
            <a:r>
              <a:rPr lang="en-US" b="1"/>
              <a:t>Update to ACM Events List</a:t>
            </a:r>
            <a:endParaRPr b="1"/>
          </a:p>
        </p:txBody>
      </p:sp>
      <p:graphicFrame>
        <p:nvGraphicFramePr>
          <p:cNvPr id="99" name="Google Shape;99;g2c6108247c4_0_111"/>
          <p:cNvGraphicFramePr/>
          <p:nvPr/>
        </p:nvGraphicFramePr>
        <p:xfrm>
          <a:off x="1159819" y="1804160"/>
          <a:ext cx="10431075" cy="609475"/>
        </p:xfrm>
        <a:graphic>
          <a:graphicData uri="http://schemas.openxmlformats.org/drawingml/2006/table">
            <a:tbl>
              <a:tblPr firstRow="1" bandRow="1">
                <a:noFill/>
                <a:tableStyleId>{8A76B7B7-66E0-4B2D-882A-4BCFB3AD87F2}</a:tableStyleId>
              </a:tblPr>
              <a:tblGrid>
                <a:gridCol w="1452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5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440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94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3/20/2024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Prof Marco Levoralo, Associate Professor, UCI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Reliable Real-Time Distributed AI for Mobile Autonomous Systems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0" name="Google Shape;100;g2c6108247c4_0_111"/>
          <p:cNvGraphicFramePr/>
          <p:nvPr/>
        </p:nvGraphicFramePr>
        <p:xfrm>
          <a:off x="8002450" y="3291125"/>
          <a:ext cx="3481375" cy="2133450"/>
        </p:xfrm>
        <a:graphic>
          <a:graphicData uri="http://schemas.openxmlformats.org/drawingml/2006/table">
            <a:tbl>
              <a:tblPr>
                <a:noFill/>
                <a:tableStyleId>{10D0810E-4FC9-4D9B-9332-61949CE50516}</a:tableStyleId>
              </a:tblPr>
              <a:tblGrid>
                <a:gridCol w="212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Total Registered:</a:t>
                      </a:r>
                      <a:endParaRPr sz="16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/>
                        <a:t>56</a:t>
                      </a:r>
                      <a:endParaRPr sz="1600" u="none" strike="noStrike" cap="none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Total Attendees:</a:t>
                      </a:r>
                      <a:endParaRPr sz="16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/>
                        <a:t>37</a:t>
                      </a:r>
                      <a:endParaRPr sz="1600" u="none" strike="noStrike" cap="none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IEEE Members:</a:t>
                      </a:r>
                      <a:endParaRPr sz="16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/>
                        <a:t>7</a:t>
                      </a:r>
                      <a:endParaRPr sz="1600" u="none" strike="noStrike" cap="none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ACM Students:</a:t>
                      </a:r>
                      <a:endParaRPr sz="16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/>
                        <a:t>2</a:t>
                      </a:r>
                      <a:endParaRPr sz="1600" u="none" strike="noStrike" cap="none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IEEE Students:</a:t>
                      </a:r>
                      <a:endParaRPr sz="16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/>
                        <a:t>1</a:t>
                      </a:r>
                      <a:endParaRPr sz="1600" u="none" strike="noStrike" cap="none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1" name="Google Shape;101;g2c6108247c4_0_111"/>
          <p:cNvSpPr txBox="1">
            <a:spLocks noGrp="1"/>
          </p:cNvSpPr>
          <p:nvPr>
            <p:ph type="body" idx="1"/>
          </p:nvPr>
        </p:nvSpPr>
        <p:spPr>
          <a:xfrm>
            <a:off x="7922300" y="2819900"/>
            <a:ext cx="3723600" cy="59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-US"/>
              <a:t>Statistics:</a:t>
            </a:r>
            <a:endParaRPr b="1"/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F63752E5-3AE1-9906-9E2B-7FC107152DEE}"/>
              </a:ext>
            </a:extLst>
          </p:cNvPr>
          <p:cNvSpPr/>
          <p:nvPr/>
        </p:nvSpPr>
        <p:spPr>
          <a:xfrm>
            <a:off x="2070538" y="3878317"/>
            <a:ext cx="4866290" cy="297968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Allen – talk was great, Dr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Levonato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was a great speaker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Michael – post some of the sentiments to meetup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Ansel – really interesting and elegant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approache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title may not have conveyed how interested the talk was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Winsor – in process of sending out links, 13 member requesting links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Allen or Dan to update event in chapter tool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CM Chapter Event">
  <a:themeElements>
    <a:clrScheme name="Default 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BBE0E3"/>
      </a:accent4>
      <a:accent5>
        <a:srgbClr val="333399"/>
      </a:accent5>
      <a:accent6>
        <a:srgbClr val="FFFFFF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1383</Words>
  <Application>Microsoft Macintosh PowerPoint</Application>
  <PresentationFormat>Widescreen</PresentationFormat>
  <Paragraphs>249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Trebuchet MS</vt:lpstr>
      <vt:lpstr>Verdana</vt:lpstr>
      <vt:lpstr>ACM Chapter Event</vt:lpstr>
      <vt:lpstr>OC ACM Executive Committee </vt:lpstr>
      <vt:lpstr>Agenda</vt:lpstr>
      <vt:lpstr>Meeting Attendees</vt:lpstr>
      <vt:lpstr>Motions</vt:lpstr>
      <vt:lpstr>Officers</vt:lpstr>
      <vt:lpstr>Officers (cont’d)</vt:lpstr>
      <vt:lpstr>Treasurer’s Report EOM February 2024</vt:lpstr>
      <vt:lpstr>March Annual Business Meeting</vt:lpstr>
      <vt:lpstr>Program Event Retrospective</vt:lpstr>
      <vt:lpstr>Next Program Event Planning</vt:lpstr>
      <vt:lpstr>Future Speakers</vt:lpstr>
      <vt:lpstr>Future Program Event Candidates (UCI)</vt:lpstr>
      <vt:lpstr>Future Program Event Candidates</vt:lpstr>
      <vt:lpstr>Committee Business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 ACM Executive Committee </dc:title>
  <dc:creator>Michael Fahy</dc:creator>
  <cp:lastModifiedBy>Marc Velasco</cp:lastModifiedBy>
  <cp:revision>4</cp:revision>
  <dcterms:created xsi:type="dcterms:W3CDTF">2020-05-18T19:26:51Z</dcterms:created>
  <dcterms:modified xsi:type="dcterms:W3CDTF">2024-04-23T23:45:07Z</dcterms:modified>
</cp:coreProperties>
</file>